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59" r:id="rId8"/>
    <p:sldId id="268" r:id="rId9"/>
    <p:sldId id="260" r:id="rId10"/>
    <p:sldId id="266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DM Sans Semi Bold" pitchFamily="34" charset="0"/>
      <p:bold r:id="rId19"/>
    </p:embeddedFont>
    <p:embeddedFont>
      <p:font typeface="DM Sans Semi Bold" pitchFamily="34" charset="-122"/>
      <p:bold r:id="rId20"/>
    </p:embeddedFont>
    <p:embeddedFont>
      <p:font typeface="DM Sans Semi Bold" pitchFamily="34" charset="-120"/>
      <p:bold r:id="rId21"/>
    </p:embeddedFont>
    <p:embeddedFont>
      <p:font typeface="Inter Medium" panose="02000503000000020004" pitchFamily="34" charset="0"/>
      <p:bold r:id="rId22"/>
    </p:embeddedFont>
    <p:embeddedFont>
      <p:font typeface="Inter Medium" panose="02000503000000020004" pitchFamily="34" charset="-122"/>
      <p:bold r:id="rId23"/>
    </p:embeddedFont>
    <p:embeddedFont>
      <p:font typeface="Inter Medium" panose="02000503000000020004" pitchFamily="34" charset="-120"/>
      <p:bold r:id="rId24"/>
    </p:embeddedFont>
    <p:embeddedFont>
      <p:font typeface="Consolas" panose="020B0609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34" charset="-122"/>
      <p:regular r:id="rId29"/>
    </p:embeddedFont>
    <p:embeddedFont>
      <p:font typeface="Consolas" panose="020B0609020204030204" pitchFamily="34" charset="-12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6.fntdata"/><Relationship Id="rId33" Type="http://schemas.openxmlformats.org/officeDocument/2006/relationships/font" Target="fonts/font15.fntdata"/><Relationship Id="rId32" Type="http://schemas.openxmlformats.org/officeDocument/2006/relationships/font" Target="fonts/font14.fntdata"/><Relationship Id="rId31" Type="http://schemas.openxmlformats.org/officeDocument/2006/relationships/font" Target="fonts/font13.fntdata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svg"/><Relationship Id="rId3" Type="http://schemas.openxmlformats.org/officeDocument/2006/relationships/image" Target="../media/image6.sv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9" Type="http://schemas.openxmlformats.org/officeDocument/2006/relationships/notesSlide" Target="../notesSlides/notesSlide3.xml"/><Relationship Id="rId38" Type="http://schemas.openxmlformats.org/officeDocument/2006/relationships/slideLayout" Target="../slideLayouts/slideLayout4.xml"/><Relationship Id="rId37" Type="http://schemas.openxmlformats.org/officeDocument/2006/relationships/image" Target="../media/image3.png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75605" cy="8213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760" y="63154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IoT-Based Renewable Energy Monitoring System for Microgrid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41760" y="309296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EDI (Engineering Design and Innovation)</a:t>
            </a:r>
            <a:b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Vishwakarma Institute of Technology (VIT), Pune.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083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Under the Guidance of Mr. Mukund Nalawade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50" y="5389880"/>
            <a:ext cx="7556500" cy="2282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Presented by: </a:t>
            </a:r>
            <a:b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Shantanu Sasane (Roll No. 54)</a:t>
            </a:r>
            <a:b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Harshal Shinde (Roll No. 59)</a:t>
            </a:r>
            <a:b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Rahul </a:t>
            </a: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Patil (Roll No. 64)</a:t>
            </a:r>
            <a:b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Ahmed Shaikh (Roll No. 66)</a:t>
            </a:r>
            <a:b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Shantanu Shewale (Roll No. 67) </a:t>
            </a:r>
            <a:b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</a:b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Vinit Takate (Roll No. 68)</a:t>
            </a:r>
            <a:endParaRPr lang="en-US" sz="1600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575" y="7747635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533876"/>
            <a:ext cx="6686074" cy="606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Applications &amp; Future Scope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90" y="1528882"/>
            <a:ext cx="1553766" cy="155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7327" y="1528882"/>
            <a:ext cx="2514124" cy="606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Microgrids &amp; Homes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427327" y="2251829"/>
            <a:ext cx="2514124" cy="21744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Our system can be scaled for advanced energy management in urban microgrids and individual smart homes, optimizing consumption and generation.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100" y="1528882"/>
            <a:ext cx="1553885" cy="15538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2057" y="1528882"/>
            <a:ext cx="2426970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EV Charging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32057" y="1948577"/>
            <a:ext cx="2514124" cy="21744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Integrating IoT monitoring with EV charging infrastructure allows for dynamic load balancing and efficient use of renewable energy sources.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830" y="1528882"/>
            <a:ext cx="1553885" cy="15538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36787" y="1528882"/>
            <a:ext cx="2426970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Rural Electrification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1436787" y="1948577"/>
            <a:ext cx="2514124" cy="1863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low-cost, real-time monitoring solution can significantly enhance the reliability and efficiency of off-grid rural electrification projects.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79490" y="4644628"/>
            <a:ext cx="6538674" cy="1429107"/>
          </a:xfrm>
          <a:prstGeom prst="roundRect">
            <a:avLst>
              <a:gd name="adj" fmla="val 32607"/>
            </a:avLst>
          </a:prstGeom>
          <a:solidFill>
            <a:srgbClr val="F2EEEE"/>
          </a:solidFill>
        </p:spPr>
      </p:sp>
      <p:sp>
        <p:nvSpPr>
          <p:cNvPr id="13" name="Text 8"/>
          <p:cNvSpPr/>
          <p:nvPr/>
        </p:nvSpPr>
        <p:spPr>
          <a:xfrm>
            <a:off x="873562" y="4838700"/>
            <a:ext cx="2426970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Real-time Analytics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73562" y="5258395"/>
            <a:ext cx="6150531" cy="621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Enabling predictive load forecasting and optimized energy distribution.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7412236" y="4644628"/>
            <a:ext cx="6538674" cy="1429107"/>
          </a:xfrm>
          <a:prstGeom prst="roundRect">
            <a:avLst>
              <a:gd name="adj" fmla="val 32607"/>
            </a:avLst>
          </a:prstGeom>
          <a:solidFill>
            <a:srgbClr val="F2EEEE"/>
          </a:solidFill>
        </p:spPr>
      </p:sp>
      <p:sp>
        <p:nvSpPr>
          <p:cNvPr id="16" name="Text 11"/>
          <p:cNvSpPr/>
          <p:nvPr/>
        </p:nvSpPr>
        <p:spPr>
          <a:xfrm>
            <a:off x="7606308" y="4838700"/>
            <a:ext cx="2674501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AI-driven Optimization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606308" y="5258395"/>
            <a:ext cx="6150531" cy="621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Future integration with AI for smart energy scheduling and renewable resource management.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79490" y="6267807"/>
            <a:ext cx="6538674" cy="1429107"/>
          </a:xfrm>
          <a:prstGeom prst="roundRect">
            <a:avLst>
              <a:gd name="adj" fmla="val 32607"/>
            </a:avLst>
          </a:prstGeom>
          <a:solidFill>
            <a:srgbClr val="F2EEEE"/>
          </a:solidFill>
        </p:spPr>
      </p:sp>
      <p:sp>
        <p:nvSpPr>
          <p:cNvPr id="19" name="Text 14"/>
          <p:cNvSpPr/>
          <p:nvPr/>
        </p:nvSpPr>
        <p:spPr>
          <a:xfrm>
            <a:off x="873562" y="6461879"/>
            <a:ext cx="302073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Battery Health Monitoring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873562" y="6881574"/>
            <a:ext cx="6150531" cy="621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Advanced diagnostics for extending battery lifespan and performance.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2236" y="6267807"/>
            <a:ext cx="6538674" cy="1429107"/>
          </a:xfrm>
          <a:prstGeom prst="roundRect">
            <a:avLst>
              <a:gd name="adj" fmla="val 32607"/>
            </a:avLst>
          </a:prstGeom>
          <a:solidFill>
            <a:srgbClr val="F2EEEE"/>
          </a:solidFill>
        </p:spPr>
      </p:sp>
      <p:sp>
        <p:nvSpPr>
          <p:cNvPr id="22" name="Text 17"/>
          <p:cNvSpPr/>
          <p:nvPr/>
        </p:nvSpPr>
        <p:spPr>
          <a:xfrm>
            <a:off x="7606308" y="6461879"/>
            <a:ext cx="2426970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Solar Forecasting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7606308" y="6881574"/>
            <a:ext cx="6150531" cy="621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Utilizing weather data to predict solar generation for proactive grid management.</a:t>
            </a:r>
            <a:endParaRPr lang="en-US" sz="15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660" y="7696835"/>
            <a:ext cx="2790825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7240" y="4331335"/>
            <a:ext cx="3303905" cy="330390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61171" y="1329452"/>
            <a:ext cx="6780014" cy="2011204"/>
          </a:xfrm>
          <a:prstGeom prst="roundRect">
            <a:avLst>
              <a:gd name="adj" fmla="val 8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68791" y="1337072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7582376" y="1412677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Power Source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9615607" y="1412677"/>
            <a:ext cx="21332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Main grid supply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11983164" y="1412677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Rooftop solar PV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7468791" y="1669732"/>
            <a:ext cx="6764774" cy="3326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7582376" y="1745337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Monitoring system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9615607" y="1745337"/>
            <a:ext cx="21332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Manual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11983164" y="1745337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IoT real-time dashboard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7468791" y="2002393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7582376" y="2077998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Efficiency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9615607" y="2077998"/>
            <a:ext cx="21332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Moderate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11983164" y="2077998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High</a:t>
            </a:r>
            <a:endParaRPr lang="en-US" sz="850" dirty="0"/>
          </a:p>
        </p:txBody>
      </p:sp>
      <p:sp>
        <p:nvSpPr>
          <p:cNvPr id="22" name="Shape 19"/>
          <p:cNvSpPr/>
          <p:nvPr/>
        </p:nvSpPr>
        <p:spPr>
          <a:xfrm>
            <a:off x="7468791" y="2335054"/>
            <a:ext cx="6764774" cy="3326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3" name="Text 20"/>
          <p:cNvSpPr/>
          <p:nvPr/>
        </p:nvSpPr>
        <p:spPr>
          <a:xfrm>
            <a:off x="7582376" y="2410658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Operational Cost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9615607" y="2410658"/>
            <a:ext cx="21332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High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11983164" y="2410658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Low</a:t>
            </a:r>
            <a:endParaRPr lang="en-US" sz="850" dirty="0"/>
          </a:p>
        </p:txBody>
      </p:sp>
      <p:sp>
        <p:nvSpPr>
          <p:cNvPr id="26" name="Shape 23"/>
          <p:cNvSpPr/>
          <p:nvPr/>
        </p:nvSpPr>
        <p:spPr>
          <a:xfrm>
            <a:off x="7468791" y="2667714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7" name="Text 24"/>
          <p:cNvSpPr/>
          <p:nvPr/>
        </p:nvSpPr>
        <p:spPr>
          <a:xfrm>
            <a:off x="7582376" y="2743319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Sustainability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9615607" y="2743319"/>
            <a:ext cx="21332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Low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11983164" y="2743319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Green &amp; Renewable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7582376" y="3075980"/>
            <a:ext cx="1798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Backup support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11983164" y="3075980"/>
            <a:ext cx="213705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Battery storage</a:t>
            </a:r>
            <a:endParaRPr lang="en-US" sz="850" dirty="0"/>
          </a:p>
        </p:txBody>
      </p:sp>
      <p:sp>
        <p:nvSpPr>
          <p:cNvPr id="34" name="Shape 31"/>
          <p:cNvSpPr/>
          <p:nvPr/>
        </p:nvSpPr>
        <p:spPr>
          <a:xfrm>
            <a:off x="396835" y="9448698"/>
            <a:ext cx="13836729" cy="21788"/>
          </a:xfrm>
          <a:prstGeom prst="rect">
            <a:avLst/>
          </a:prstGeom>
          <a:solidFill>
            <a:srgbClr val="464646">
              <a:alpha val="50000"/>
            </a:srgbClr>
          </a:solidFill>
        </p:spPr>
      </p:sp>
      <p:sp>
        <p:nvSpPr>
          <p:cNvPr id="35" name="Text 32"/>
          <p:cNvSpPr/>
          <p:nvPr/>
        </p:nvSpPr>
        <p:spPr>
          <a:xfrm>
            <a:off x="396835" y="9640491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36" name="Shape 33"/>
          <p:cNvSpPr/>
          <p:nvPr/>
        </p:nvSpPr>
        <p:spPr>
          <a:xfrm>
            <a:off x="396835" y="1009400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37" name="Text 34"/>
          <p:cNvSpPr/>
          <p:nvPr/>
        </p:nvSpPr>
        <p:spPr>
          <a:xfrm>
            <a:off x="765334" y="10130790"/>
            <a:ext cx="4149209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Successful Prototype:</a:t>
            </a: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The IoT-based prototype effectively monitors renewable power flow in real-time, validating our system's core functionality.</a:t>
            </a:r>
            <a:endParaRPr lang="en-US" sz="850" dirty="0"/>
          </a:p>
        </p:txBody>
      </p:sp>
      <p:sp>
        <p:nvSpPr>
          <p:cNvPr id="38" name="Shape 35"/>
          <p:cNvSpPr/>
          <p:nvPr/>
        </p:nvSpPr>
        <p:spPr>
          <a:xfrm>
            <a:off x="5056227" y="1009400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39" name="Text 36"/>
          <p:cNvSpPr/>
          <p:nvPr/>
        </p:nvSpPr>
        <p:spPr>
          <a:xfrm>
            <a:off x="5424726" y="10130790"/>
            <a:ext cx="4149328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Reduced Grid Load:</a:t>
            </a: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Integrating solar with an IoT system offers a scalable solution for campuses to significantly reduce reliance on the main grid.</a:t>
            </a:r>
            <a:endParaRPr lang="en-US" sz="850" dirty="0"/>
          </a:p>
        </p:txBody>
      </p:sp>
      <p:sp>
        <p:nvSpPr>
          <p:cNvPr id="40" name="Shape 37"/>
          <p:cNvSpPr/>
          <p:nvPr/>
        </p:nvSpPr>
        <p:spPr>
          <a:xfrm>
            <a:off x="9715738" y="1009400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41" name="Text 38"/>
          <p:cNvSpPr/>
          <p:nvPr/>
        </p:nvSpPr>
        <p:spPr>
          <a:xfrm>
            <a:off x="10084237" y="10130790"/>
            <a:ext cx="4149209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Smart Microgrid Ready:</a:t>
            </a:r>
            <a:r>
              <a:rPr lang="en-US" sz="8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Our platform is designed for scalability, laying the groundwork for advanced Smart Microgrid deployments in various settings.</a:t>
            </a:r>
            <a:endParaRPr lang="en-US" sz="85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224155"/>
            <a:ext cx="13582650" cy="41973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4110355"/>
            <a:ext cx="10448290" cy="35331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770" y="7743190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800933"/>
            <a:ext cx="8329851" cy="578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Advantages &amp; Real-World Impact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938" y="1749862"/>
            <a:ext cx="13334524" cy="5924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Our IoT-based renewable energy monitoring system offers significant benefits over traditional approaches, transforming how microgrids operate and manage energy.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7938" y="2550557"/>
            <a:ext cx="6574631" cy="1705094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5078" y="2550557"/>
            <a:ext cx="91440" cy="1705094"/>
          </a:xfrm>
          <a:prstGeom prst="roundRect">
            <a:avLst>
              <a:gd name="adj" fmla="val 30373"/>
            </a:avLst>
          </a:prstGeom>
          <a:solidFill>
            <a:srgbClr val="1C9770"/>
          </a:solidFill>
        </p:spPr>
      </p:sp>
      <p:sp>
        <p:nvSpPr>
          <p:cNvPr id="6" name="Text 4"/>
          <p:cNvSpPr/>
          <p:nvPr/>
        </p:nvSpPr>
        <p:spPr>
          <a:xfrm>
            <a:off x="924520" y="2758559"/>
            <a:ext cx="3504367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Optimized Energy Management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24520" y="3158966"/>
            <a:ext cx="6090047" cy="888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Real-time data from our system allows for immediate adjustments in energy production and consumption, leading to greater efficiency and reduced waste, as demonstrated in the VIT Campus case study.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7712" y="2550557"/>
            <a:ext cx="6574750" cy="1705094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84852" y="2550557"/>
            <a:ext cx="91440" cy="1705094"/>
          </a:xfrm>
          <a:prstGeom prst="roundRect">
            <a:avLst>
              <a:gd name="adj" fmla="val 30373"/>
            </a:avLst>
          </a:prstGeom>
          <a:solidFill>
            <a:srgbClr val="1C9770"/>
          </a:solidFill>
        </p:spPr>
      </p:sp>
      <p:sp>
        <p:nvSpPr>
          <p:cNvPr id="10" name="Text 8"/>
          <p:cNvSpPr/>
          <p:nvPr/>
        </p:nvSpPr>
        <p:spPr>
          <a:xfrm>
            <a:off x="7684294" y="2758559"/>
            <a:ext cx="2794397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Grid Reliability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84294" y="3158966"/>
            <a:ext cx="6090166" cy="888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By constantly monitoring critical parameters, our solution helps identify and mitigate potential issues before they impact the microgrid, ensuring a stable and continuous power supply.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47938" y="4440793"/>
            <a:ext cx="6574631" cy="1705094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5078" y="4440793"/>
            <a:ext cx="91440" cy="1705094"/>
          </a:xfrm>
          <a:prstGeom prst="roundRect">
            <a:avLst>
              <a:gd name="adj" fmla="val 30373"/>
            </a:avLst>
          </a:prstGeom>
          <a:solidFill>
            <a:srgbClr val="1C9770"/>
          </a:solidFill>
        </p:spPr>
      </p:sp>
      <p:sp>
        <p:nvSpPr>
          <p:cNvPr id="14" name="Text 12"/>
          <p:cNvSpPr/>
          <p:nvPr/>
        </p:nvSpPr>
        <p:spPr>
          <a:xfrm>
            <a:off x="924520" y="4648795"/>
            <a:ext cx="2677120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Significant Cost Savings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24520" y="5049203"/>
            <a:ext cx="6090047" cy="888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Minimizing energy losses, optimizing resource allocation, and enabling predictive maintenance directly translate into lower operational costs and a faster return on investment.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7712" y="4440793"/>
            <a:ext cx="6574750" cy="1705094"/>
          </a:xfrm>
          <a:prstGeom prst="roundRect">
            <a:avLst>
              <a:gd name="adj" fmla="val 643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84852" y="4440793"/>
            <a:ext cx="91440" cy="1705094"/>
          </a:xfrm>
          <a:prstGeom prst="roundRect">
            <a:avLst>
              <a:gd name="adj" fmla="val 30373"/>
            </a:avLst>
          </a:prstGeom>
          <a:solidFill>
            <a:srgbClr val="1C9770"/>
          </a:solidFill>
        </p:spPr>
      </p:sp>
      <p:sp>
        <p:nvSpPr>
          <p:cNvPr id="18" name="Text 16"/>
          <p:cNvSpPr/>
          <p:nvPr/>
        </p:nvSpPr>
        <p:spPr>
          <a:xfrm>
            <a:off x="7684294" y="4648795"/>
            <a:ext cx="3631883" cy="289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&amp; Sustainable Solutions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684294" y="5049203"/>
            <a:ext cx="6090166" cy="888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adaptable design supports deployment across various scales, from individual smart homes to large university campuses, fostering greater reliance on green, renewable energy sources.</a:t>
            </a:r>
            <a:endParaRPr lang="en-US" sz="14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9575" y="7711440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799505"/>
            <a:ext cx="9395460" cy="705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&amp; Problem Statement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956554"/>
            <a:ext cx="4199453" cy="4009311"/>
          </a:xfrm>
          <a:prstGeom prst="roundRect">
            <a:avLst>
              <a:gd name="adj" fmla="val 845"/>
            </a:avLst>
          </a:prstGeom>
          <a:solidFill>
            <a:srgbClr val="F2EEEE"/>
          </a:solidFill>
        </p:spPr>
      </p:sp>
      <p:sp>
        <p:nvSpPr>
          <p:cNvPr id="4" name="Shape 2"/>
          <p:cNvSpPr/>
          <p:nvPr/>
        </p:nvSpPr>
        <p:spPr>
          <a:xfrm>
            <a:off x="1015960" y="2182297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1C9770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2174" y="2368510"/>
            <a:ext cx="304800" cy="3048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960" y="3085386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a Microgrid?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5960" y="3573423"/>
            <a:ext cx="3747968" cy="2166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 localized group of electricity sources and loads that typically operates connected to a conventional synchronous grid, but can also disconnect and operate autonomously.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5414" y="1956554"/>
            <a:ext cx="4199453" cy="4009311"/>
          </a:xfrm>
          <a:prstGeom prst="roundRect">
            <a:avLst>
              <a:gd name="adj" fmla="val 845"/>
            </a:avLst>
          </a:prstGeom>
          <a:solidFill>
            <a:srgbClr val="F2EEEE"/>
          </a:solidFill>
        </p:spPr>
      </p:sp>
      <p:sp>
        <p:nvSpPr>
          <p:cNvPr id="9" name="Shape 6"/>
          <p:cNvSpPr/>
          <p:nvPr/>
        </p:nvSpPr>
        <p:spPr>
          <a:xfrm>
            <a:off x="5441156" y="2182297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1C9770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370" y="2368510"/>
            <a:ext cx="304800" cy="3048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1156" y="3085386"/>
            <a:ext cx="3747968" cy="7053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Importance of Solar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1156" y="3926086"/>
            <a:ext cx="3747968" cy="1805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Integrating solar energy into microgrids enhances sustainability, reduces reliance on fossil fuels, and provides clean power generation.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610" y="1956554"/>
            <a:ext cx="4199573" cy="4009311"/>
          </a:xfrm>
          <a:prstGeom prst="roundRect">
            <a:avLst>
              <a:gd name="adj" fmla="val 845"/>
            </a:avLst>
          </a:prstGeom>
          <a:solidFill>
            <a:srgbClr val="F2EEEE"/>
          </a:solidFill>
        </p:spPr>
      </p:sp>
      <p:sp>
        <p:nvSpPr>
          <p:cNvPr id="14" name="Shape 10"/>
          <p:cNvSpPr/>
          <p:nvPr/>
        </p:nvSpPr>
        <p:spPr>
          <a:xfrm>
            <a:off x="9866352" y="2182297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1C9770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566" y="2368510"/>
            <a:ext cx="304800" cy="3048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352" y="3085386"/>
            <a:ext cx="3748087" cy="7053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Need for Real-Time Monitoring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352" y="3926086"/>
            <a:ext cx="3748087" cy="1805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Effective microgrid management requires immediate data on energy production and consumption to optimize performance and prevent inefficiencies.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871" y="6226731"/>
            <a:ext cx="338614" cy="33861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523881" y="6219825"/>
            <a:ext cx="3667363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Traditional Grid Challenges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523881" y="6707862"/>
            <a:ext cx="12316301" cy="722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Conventional grids often suffer from unmonitored consumption, leading to inefficiencies, increased energy wastage, and difficulty in identifying peak demand.</a:t>
            </a:r>
            <a:endParaRPr lang="en-US" sz="17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9575" y="7709535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342" y="644366"/>
            <a:ext cx="8256865" cy="569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 &amp; Block Diagram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7342" y="1577697"/>
            <a:ext cx="13355717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Our system integrates several key components to create a robust and efficient monitoring solution for renewable energy microgrids.</a:t>
            </a:r>
            <a:endParaRPr lang="en-US" sz="14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637342" y="2347079"/>
            <a:ext cx="6586776" cy="1636871"/>
          </a:xfrm>
          <a:prstGeom prst="roundRect">
            <a:avLst>
              <a:gd name="adj" fmla="val 6704"/>
            </a:avLst>
          </a:prstGeom>
          <a:solidFill>
            <a:srgbClr val="FFFFFF"/>
          </a:solidFill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637342" y="2324219"/>
            <a:ext cx="6586776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6" name="Shape 4"/>
          <p:cNvSpPr/>
          <p:nvPr>
            <p:custDataLst>
              <p:tags r:id="rId3"/>
            </p:custDataLst>
          </p:nvPr>
        </p:nvSpPr>
        <p:spPr>
          <a:xfrm>
            <a:off x="3657600" y="2073950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3821430" y="2210514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842248" y="2802374"/>
            <a:ext cx="2420303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ESP32 Microcontroller</a:t>
            </a:r>
            <a:endParaRPr lang="en-US" sz="175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842248" y="3196114"/>
            <a:ext cx="6176963" cy="582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brain of the system, enabling IoT connectivity and data processing.</a:t>
            </a:r>
            <a:endParaRPr lang="en-US" sz="1400" dirty="0"/>
          </a:p>
        </p:txBody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7406164" y="2347079"/>
            <a:ext cx="6586895" cy="1636871"/>
          </a:xfrm>
          <a:prstGeom prst="roundRect">
            <a:avLst>
              <a:gd name="adj" fmla="val 6704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>
            <p:custDataLst>
              <p:tags r:id="rId8"/>
            </p:custDataLst>
          </p:nvPr>
        </p:nvSpPr>
        <p:spPr>
          <a:xfrm>
            <a:off x="7406164" y="2324219"/>
            <a:ext cx="6586895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12" name="Shape 10"/>
          <p:cNvSpPr/>
          <p:nvPr>
            <p:custDataLst>
              <p:tags r:id="rId9"/>
            </p:custDataLst>
          </p:nvPr>
        </p:nvSpPr>
        <p:spPr>
          <a:xfrm>
            <a:off x="10426422" y="2073950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13" name="Text 11"/>
          <p:cNvSpPr/>
          <p:nvPr>
            <p:custDataLst>
              <p:tags r:id="rId10"/>
            </p:custDataLst>
          </p:nvPr>
        </p:nvSpPr>
        <p:spPr>
          <a:xfrm>
            <a:off x="10590252" y="2210514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7611070" y="2802374"/>
            <a:ext cx="2276475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Renewable Input</a:t>
            </a:r>
            <a:endParaRPr lang="en-US" sz="175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7611070" y="3196114"/>
            <a:ext cx="6177082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 6V 2.5W solar panel serves as the primary energy source.</a:t>
            </a:r>
            <a:endParaRPr lang="en-US" sz="1400" dirty="0"/>
          </a:p>
        </p:txBody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637342" y="4439126"/>
            <a:ext cx="6586776" cy="1345406"/>
          </a:xfrm>
          <a:prstGeom prst="roundRect">
            <a:avLst>
              <a:gd name="adj" fmla="val 8156"/>
            </a:avLst>
          </a:prstGeom>
          <a:solidFill>
            <a:srgbClr val="FFFFFF"/>
          </a:solidFill>
        </p:spPr>
      </p:sp>
      <p:sp>
        <p:nvSpPr>
          <p:cNvPr id="17" name="Shape 15"/>
          <p:cNvSpPr/>
          <p:nvPr>
            <p:custDataLst>
              <p:tags r:id="rId14"/>
            </p:custDataLst>
          </p:nvPr>
        </p:nvSpPr>
        <p:spPr>
          <a:xfrm>
            <a:off x="637342" y="4416266"/>
            <a:ext cx="6586776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18" name="Shape 16"/>
          <p:cNvSpPr/>
          <p:nvPr>
            <p:custDataLst>
              <p:tags r:id="rId15"/>
            </p:custDataLst>
          </p:nvPr>
        </p:nvSpPr>
        <p:spPr>
          <a:xfrm>
            <a:off x="3657600" y="4165997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3821430" y="4302562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8"/>
          <p:cNvSpPr/>
          <p:nvPr>
            <p:custDataLst>
              <p:tags r:id="rId17"/>
            </p:custDataLst>
          </p:nvPr>
        </p:nvSpPr>
        <p:spPr>
          <a:xfrm>
            <a:off x="842248" y="4894421"/>
            <a:ext cx="2276475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Energy Storage</a:t>
            </a:r>
            <a:endParaRPr lang="en-US" sz="1750" dirty="0"/>
          </a:p>
        </p:txBody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842248" y="5288161"/>
            <a:ext cx="6176963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 4-cell Li-Ion battery pack ensures continuous power supply.</a:t>
            </a:r>
            <a:endParaRPr lang="en-US" sz="1400" dirty="0"/>
          </a:p>
        </p:txBody>
      </p:sp>
      <p:sp>
        <p:nvSpPr>
          <p:cNvPr id="22" name="Shape 20"/>
          <p:cNvSpPr/>
          <p:nvPr>
            <p:custDataLst>
              <p:tags r:id="rId19"/>
            </p:custDataLst>
          </p:nvPr>
        </p:nvSpPr>
        <p:spPr>
          <a:xfrm>
            <a:off x="7406164" y="4439126"/>
            <a:ext cx="6586895" cy="1345406"/>
          </a:xfrm>
          <a:prstGeom prst="roundRect">
            <a:avLst>
              <a:gd name="adj" fmla="val 8156"/>
            </a:avLst>
          </a:prstGeom>
          <a:solidFill>
            <a:srgbClr val="FFFFFF"/>
          </a:solidFill>
        </p:spPr>
      </p:sp>
      <p:sp>
        <p:nvSpPr>
          <p:cNvPr id="23" name="Shape 21"/>
          <p:cNvSpPr/>
          <p:nvPr>
            <p:custDataLst>
              <p:tags r:id="rId20"/>
            </p:custDataLst>
          </p:nvPr>
        </p:nvSpPr>
        <p:spPr>
          <a:xfrm>
            <a:off x="7406164" y="4416266"/>
            <a:ext cx="6586895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24" name="Shape 22"/>
          <p:cNvSpPr/>
          <p:nvPr>
            <p:custDataLst>
              <p:tags r:id="rId21"/>
            </p:custDataLst>
          </p:nvPr>
        </p:nvSpPr>
        <p:spPr>
          <a:xfrm>
            <a:off x="10426422" y="4165997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25" name="Text 23"/>
          <p:cNvSpPr/>
          <p:nvPr>
            <p:custDataLst>
              <p:tags r:id="rId22"/>
            </p:custDataLst>
          </p:nvPr>
        </p:nvSpPr>
        <p:spPr>
          <a:xfrm>
            <a:off x="10590252" y="4302562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4"/>
          <p:cNvSpPr/>
          <p:nvPr>
            <p:custDataLst>
              <p:tags r:id="rId23"/>
            </p:custDataLst>
          </p:nvPr>
        </p:nvSpPr>
        <p:spPr>
          <a:xfrm>
            <a:off x="7611070" y="4894421"/>
            <a:ext cx="2276475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Charging Module</a:t>
            </a:r>
            <a:endParaRPr lang="en-US" sz="1750" dirty="0"/>
          </a:p>
        </p:txBody>
      </p:sp>
      <p:sp>
        <p:nvSpPr>
          <p:cNvPr id="27" name="Text 25"/>
          <p:cNvSpPr/>
          <p:nvPr>
            <p:custDataLst>
              <p:tags r:id="rId24"/>
            </p:custDataLst>
          </p:nvPr>
        </p:nvSpPr>
        <p:spPr>
          <a:xfrm>
            <a:off x="7611070" y="5288161"/>
            <a:ext cx="6177082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TP4056 safely manages battery charging and discharge cycles.</a:t>
            </a:r>
            <a:endParaRPr lang="en-US" sz="1400" dirty="0"/>
          </a:p>
        </p:txBody>
      </p:sp>
      <p:sp>
        <p:nvSpPr>
          <p:cNvPr id="28" name="Shape 26"/>
          <p:cNvSpPr/>
          <p:nvPr>
            <p:custDataLst>
              <p:tags r:id="rId25"/>
            </p:custDataLst>
          </p:nvPr>
        </p:nvSpPr>
        <p:spPr>
          <a:xfrm>
            <a:off x="637342" y="6239708"/>
            <a:ext cx="6586776" cy="1345406"/>
          </a:xfrm>
          <a:prstGeom prst="roundRect">
            <a:avLst>
              <a:gd name="adj" fmla="val 8156"/>
            </a:avLst>
          </a:prstGeom>
          <a:solidFill>
            <a:srgbClr val="FFFFFF"/>
          </a:solidFill>
        </p:spPr>
      </p:sp>
      <p:sp>
        <p:nvSpPr>
          <p:cNvPr id="29" name="Shape 27"/>
          <p:cNvSpPr/>
          <p:nvPr>
            <p:custDataLst>
              <p:tags r:id="rId26"/>
            </p:custDataLst>
          </p:nvPr>
        </p:nvSpPr>
        <p:spPr>
          <a:xfrm>
            <a:off x="637342" y="6216848"/>
            <a:ext cx="6586776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30" name="Shape 28"/>
          <p:cNvSpPr/>
          <p:nvPr>
            <p:custDataLst>
              <p:tags r:id="rId27"/>
            </p:custDataLst>
          </p:nvPr>
        </p:nvSpPr>
        <p:spPr>
          <a:xfrm>
            <a:off x="3657600" y="5966579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31" name="Text 29"/>
          <p:cNvSpPr/>
          <p:nvPr>
            <p:custDataLst>
              <p:tags r:id="rId28"/>
            </p:custDataLst>
          </p:nvPr>
        </p:nvSpPr>
        <p:spPr>
          <a:xfrm>
            <a:off x="3821430" y="6103144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1700" dirty="0"/>
          </a:p>
        </p:txBody>
      </p:sp>
      <p:sp>
        <p:nvSpPr>
          <p:cNvPr id="32" name="Text 30"/>
          <p:cNvSpPr/>
          <p:nvPr>
            <p:custDataLst>
              <p:tags r:id="rId29"/>
            </p:custDataLst>
          </p:nvPr>
        </p:nvSpPr>
        <p:spPr>
          <a:xfrm>
            <a:off x="842248" y="6695003"/>
            <a:ext cx="2276475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Sensing Units</a:t>
            </a:r>
            <a:endParaRPr lang="en-US" sz="1750" dirty="0"/>
          </a:p>
        </p:txBody>
      </p:sp>
      <p:sp>
        <p:nvSpPr>
          <p:cNvPr id="33" name="Text 31"/>
          <p:cNvSpPr/>
          <p:nvPr>
            <p:custDataLst>
              <p:tags r:id="rId30"/>
            </p:custDataLst>
          </p:nvPr>
        </p:nvSpPr>
        <p:spPr>
          <a:xfrm>
            <a:off x="842248" y="7088743"/>
            <a:ext cx="6176963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Voltage and current sensors provide critical real-time measurements.</a:t>
            </a:r>
            <a:endParaRPr lang="en-US" sz="1400" dirty="0"/>
          </a:p>
        </p:txBody>
      </p:sp>
      <p:sp>
        <p:nvSpPr>
          <p:cNvPr id="34" name="Shape 32"/>
          <p:cNvSpPr/>
          <p:nvPr>
            <p:custDataLst>
              <p:tags r:id="rId31"/>
            </p:custDataLst>
          </p:nvPr>
        </p:nvSpPr>
        <p:spPr>
          <a:xfrm>
            <a:off x="7406164" y="6239708"/>
            <a:ext cx="6586895" cy="1345406"/>
          </a:xfrm>
          <a:prstGeom prst="roundRect">
            <a:avLst>
              <a:gd name="adj" fmla="val 8156"/>
            </a:avLst>
          </a:prstGeom>
          <a:solidFill>
            <a:srgbClr val="FFFFFF"/>
          </a:solidFill>
        </p:spPr>
      </p:sp>
      <p:sp>
        <p:nvSpPr>
          <p:cNvPr id="35" name="Shape 33"/>
          <p:cNvSpPr/>
          <p:nvPr>
            <p:custDataLst>
              <p:tags r:id="rId32"/>
            </p:custDataLst>
          </p:nvPr>
        </p:nvSpPr>
        <p:spPr>
          <a:xfrm>
            <a:off x="7406164" y="6216848"/>
            <a:ext cx="6586895" cy="91440"/>
          </a:xfrm>
          <a:prstGeom prst="roundRect">
            <a:avLst>
              <a:gd name="adj" fmla="val 29876"/>
            </a:avLst>
          </a:prstGeom>
          <a:solidFill>
            <a:srgbClr val="1C9770"/>
          </a:solidFill>
        </p:spPr>
      </p:sp>
      <p:sp>
        <p:nvSpPr>
          <p:cNvPr id="36" name="Shape 34"/>
          <p:cNvSpPr/>
          <p:nvPr>
            <p:custDataLst>
              <p:tags r:id="rId33"/>
            </p:custDataLst>
          </p:nvPr>
        </p:nvSpPr>
        <p:spPr>
          <a:xfrm>
            <a:off x="10426422" y="5966579"/>
            <a:ext cx="546259" cy="546259"/>
          </a:xfrm>
          <a:prstGeom prst="roundRect">
            <a:avLst>
              <a:gd name="adj" fmla="val 167393"/>
            </a:avLst>
          </a:prstGeom>
          <a:solidFill>
            <a:srgbClr val="1C9770"/>
          </a:solidFill>
        </p:spPr>
      </p:sp>
      <p:sp>
        <p:nvSpPr>
          <p:cNvPr id="37" name="Text 35"/>
          <p:cNvSpPr/>
          <p:nvPr>
            <p:custDataLst>
              <p:tags r:id="rId34"/>
            </p:custDataLst>
          </p:nvPr>
        </p:nvSpPr>
        <p:spPr>
          <a:xfrm>
            <a:off x="10590252" y="6103144"/>
            <a:ext cx="218480" cy="273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1700" dirty="0"/>
          </a:p>
        </p:txBody>
      </p:sp>
      <p:sp>
        <p:nvSpPr>
          <p:cNvPr id="38" name="Text 36"/>
          <p:cNvSpPr/>
          <p:nvPr>
            <p:custDataLst>
              <p:tags r:id="rId35"/>
            </p:custDataLst>
          </p:nvPr>
        </p:nvSpPr>
        <p:spPr>
          <a:xfrm>
            <a:off x="7611070" y="6695003"/>
            <a:ext cx="2276475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Regulation</a:t>
            </a:r>
            <a:endParaRPr lang="en-US" sz="1750" dirty="0"/>
          </a:p>
        </p:txBody>
      </p:sp>
      <p:sp>
        <p:nvSpPr>
          <p:cNvPr id="39" name="Text 37"/>
          <p:cNvSpPr/>
          <p:nvPr>
            <p:custDataLst>
              <p:tags r:id="rId36"/>
            </p:custDataLst>
          </p:nvPr>
        </p:nvSpPr>
        <p:spPr>
          <a:xfrm>
            <a:off x="7611070" y="7088743"/>
            <a:ext cx="6177082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 7805 regulator ensures a stable 5V output for sensitive components.</a:t>
            </a:r>
            <a:endParaRPr lang="en-US" sz="14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839575" y="7710805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975" y="88900"/>
            <a:ext cx="7761605" cy="8051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8065" y="600432"/>
            <a:ext cx="12198548" cy="6322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/>
              <a:t>Block Diagram</a:t>
            </a:r>
            <a:endParaRPr lang="en-US" sz="395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65" y="600432"/>
            <a:ext cx="12198548" cy="6322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Hardware Components &amp; Technical Specifications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8065" y="1763554"/>
            <a:ext cx="7731085" cy="5638086"/>
          </a:xfrm>
          <a:prstGeom prst="roundRect">
            <a:avLst>
              <a:gd name="adj" fmla="val 5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5685" y="1771174"/>
            <a:ext cx="7715845" cy="58150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918091" y="1900118"/>
            <a:ext cx="1906310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ESP32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3236595" y="1900118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IoT &amp; WiFi monitoring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15685" y="2352675"/>
            <a:ext cx="7715845" cy="90511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918091" y="2481620"/>
            <a:ext cx="1906310" cy="647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Solar Panel 6V 2.5W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3236595" y="2481620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Renewable Input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15685" y="3257788"/>
            <a:ext cx="7715845" cy="58150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918091" y="3386733"/>
            <a:ext cx="1906310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Li-ion cells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3236595" y="3386733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Energy Storage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15685" y="3839289"/>
            <a:ext cx="7715845" cy="58150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918091" y="3968234"/>
            <a:ext cx="1906310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TP4056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236595" y="3968234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Safe Charging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15685" y="4420791"/>
            <a:ext cx="7715845" cy="90511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918091" y="4549735"/>
            <a:ext cx="1906310" cy="647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ACS712 Current Sensor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3236595" y="4549735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Current measurement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15685" y="5325904"/>
            <a:ext cx="7715845" cy="90511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918091" y="5454848"/>
            <a:ext cx="1906310" cy="647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Voltage Divider Sensor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3236595" y="5454848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Panel &amp; battery measurement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15685" y="6231017"/>
            <a:ext cx="7715845" cy="58150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918091" y="6359962"/>
            <a:ext cx="1906310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7805 regulator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3236595" y="6359962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Stable 5V power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15685" y="6812518"/>
            <a:ext cx="7715845" cy="58150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918091" y="6941463"/>
            <a:ext cx="1906310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DC Motor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236595" y="6941463"/>
            <a:ext cx="499264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Load demonstration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940403" y="1763554"/>
            <a:ext cx="809149" cy="2217420"/>
          </a:xfrm>
          <a:prstGeom prst="roundRect">
            <a:avLst>
              <a:gd name="adj" fmla="val 360039"/>
            </a:avLst>
          </a:prstGeom>
          <a:solidFill>
            <a:srgbClr val="F2EEEE"/>
          </a:solidFill>
        </p:spPr>
      </p:sp>
      <p:sp>
        <p:nvSpPr>
          <p:cNvPr id="29" name="Text 27"/>
          <p:cNvSpPr/>
          <p:nvPr/>
        </p:nvSpPr>
        <p:spPr>
          <a:xfrm>
            <a:off x="9193292" y="2682597"/>
            <a:ext cx="303371" cy="379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30" name="Text 28"/>
          <p:cNvSpPr/>
          <p:nvPr/>
        </p:nvSpPr>
        <p:spPr>
          <a:xfrm>
            <a:off x="9951839" y="1965841"/>
            <a:ext cx="2705219" cy="3161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ADC Pin Configuration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951839" y="2484239"/>
            <a:ext cx="3977997" cy="1294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ADC pins 34, 35, and 32 are utilized to read analog signals from various sensors, providing crucial data for system monitoring.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8940403" y="4183261"/>
            <a:ext cx="809149" cy="2217420"/>
          </a:xfrm>
          <a:prstGeom prst="roundRect">
            <a:avLst>
              <a:gd name="adj" fmla="val 360039"/>
            </a:avLst>
          </a:prstGeom>
          <a:solidFill>
            <a:srgbClr val="F2EEEE"/>
          </a:solidFill>
        </p:spPr>
      </p:sp>
      <p:sp>
        <p:nvSpPr>
          <p:cNvPr id="33" name="Text 31"/>
          <p:cNvSpPr/>
          <p:nvPr/>
        </p:nvSpPr>
        <p:spPr>
          <a:xfrm>
            <a:off x="9193292" y="5102304"/>
            <a:ext cx="303371" cy="379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34" name="Text 32"/>
          <p:cNvSpPr/>
          <p:nvPr/>
        </p:nvSpPr>
        <p:spPr>
          <a:xfrm>
            <a:off x="9951839" y="4385548"/>
            <a:ext cx="2528768" cy="3161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Flow Diagram</a:t>
            </a:r>
            <a:endParaRPr lang="en-US" sz="1950" dirty="0"/>
          </a:p>
        </p:txBody>
      </p:sp>
      <p:sp>
        <p:nvSpPr>
          <p:cNvPr id="35" name="Text 33"/>
          <p:cNvSpPr/>
          <p:nvPr/>
        </p:nvSpPr>
        <p:spPr>
          <a:xfrm>
            <a:off x="9951839" y="4903946"/>
            <a:ext cx="3977997" cy="1294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Solar Panel → Regulator (7805) → Battery (Li-Ion) → Load (DC Motor) → Sensing (ACS712, Voltage Dividers) → Dashboard (Wi-Fi).</a:t>
            </a:r>
            <a:endParaRPr lang="en-US" sz="155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7660" y="7763510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9395" y="0"/>
            <a:ext cx="677100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065" y="600432"/>
            <a:ext cx="12198548" cy="6322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Circuit Diagram</a:t>
            </a:r>
            <a:endParaRPr lang="en-US" sz="3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45" y="342781"/>
            <a:ext cx="3903583" cy="3895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Software &amp; IoT Dashboard</a:t>
            </a:r>
            <a:endParaRPr lang="en-US" sz="4400" dirty="0">
              <a:solidFill>
                <a:srgbClr val="030303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6245" y="1059418"/>
            <a:ext cx="124658" cy="155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464646"/>
              </a:solidFill>
              <a:latin typeface="DM Sans Light" pitchFamily="34" charset="0"/>
              <a:ea typeface="DM Sans Light" pitchFamily="34" charset="-122"/>
              <a:cs typeface="DM Sans Light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36245" y="1145381"/>
            <a:ext cx="6726912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5" name="Text 3"/>
          <p:cNvSpPr/>
          <p:nvPr/>
        </p:nvSpPr>
        <p:spPr>
          <a:xfrm>
            <a:off x="436245" y="1348740"/>
            <a:ext cx="1713865" cy="4495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ESP32 Program Block</a:t>
            </a:r>
            <a:endParaRPr lang="en-US" sz="2400" dirty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6245" y="1668066"/>
            <a:ext cx="6726912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Custom firmware on the ESP32 handles sensor data acquisition and WiFi communication.</a:t>
            </a:r>
            <a:endParaRPr lang="en-US" sz="1600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6245" y="2085618"/>
            <a:ext cx="124658" cy="155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464646"/>
              </a:solidFill>
              <a:latin typeface="DM Sans Light" pitchFamily="34" charset="0"/>
              <a:ea typeface="DM Sans Light" pitchFamily="34" charset="-122"/>
              <a:cs typeface="DM Sans Light" pitchFamily="34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36245" y="2184281"/>
            <a:ext cx="6726912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9" name="Text 7"/>
          <p:cNvSpPr/>
          <p:nvPr/>
        </p:nvSpPr>
        <p:spPr>
          <a:xfrm>
            <a:off x="436245" y="2374821"/>
            <a:ext cx="1558290" cy="1947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WiFi Server</a:t>
            </a:r>
            <a:endParaRPr lang="en-US" sz="2400" dirty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36245" y="2694265"/>
            <a:ext cx="6726912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An embedded web server (port 80) hosts the monitoring dashboard.</a:t>
            </a:r>
            <a:endParaRPr lang="en-US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36245" y="3111818"/>
            <a:ext cx="124658" cy="155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464646"/>
              </a:solidFill>
              <a:latin typeface="DM Sans Light" pitchFamily="34" charset="0"/>
              <a:ea typeface="DM Sans Light" pitchFamily="34" charset="-122"/>
              <a:cs typeface="DM Sans Light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6245" y="3215561"/>
            <a:ext cx="6726912" cy="15240"/>
          </a:xfrm>
          <a:prstGeom prst="rect">
            <a:avLst/>
          </a:prstGeom>
          <a:solidFill>
            <a:srgbClr val="1C9770"/>
          </a:solidFill>
        </p:spPr>
        <p:txBody>
          <a:bodyPr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36245" y="3401020"/>
            <a:ext cx="1558290" cy="1947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JSON Data API</a:t>
            </a:r>
            <a:endParaRPr lang="en-US" sz="2400" dirty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36245" y="3720465"/>
            <a:ext cx="6726912" cy="21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</a:t>
            </a:r>
            <a:r>
              <a:rPr lang="en-US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/data</a:t>
            </a: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endpoint provides real-time sensor readings in JSON format.</a:t>
            </a:r>
            <a:endParaRPr lang="en-US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6245" y="4153257"/>
            <a:ext cx="124658" cy="155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464646"/>
              </a:solidFill>
              <a:latin typeface="DM Sans Light" pitchFamily="34" charset="0"/>
              <a:ea typeface="DM Sans Light" pitchFamily="34" charset="-122"/>
              <a:cs typeface="DM Sans Light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36245" y="4295735"/>
            <a:ext cx="6726912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17" name="Text 15"/>
          <p:cNvSpPr/>
          <p:nvPr/>
        </p:nvSpPr>
        <p:spPr>
          <a:xfrm>
            <a:off x="436245" y="4442460"/>
            <a:ext cx="1668423" cy="1947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Monitoring Dashboard</a:t>
            </a:r>
            <a:endParaRPr lang="en-US" sz="2400" dirty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36245" y="4761905"/>
            <a:ext cx="6726912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 web-based interface displays key parameters instantly.</a:t>
            </a:r>
            <a:endParaRPr lang="en-US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6245" y="5179457"/>
            <a:ext cx="124658" cy="155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dirty="0">
              <a:solidFill>
                <a:srgbClr val="464646"/>
              </a:solidFill>
              <a:latin typeface="DM Sans Light" pitchFamily="34" charset="0"/>
              <a:ea typeface="DM Sans Light" pitchFamily="34" charset="-122"/>
              <a:cs typeface="DM Sans Light" pitchFamily="34" charset="-12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36245" y="5283200"/>
            <a:ext cx="6726912" cy="15240"/>
          </a:xfrm>
          <a:prstGeom prst="rect">
            <a:avLst/>
          </a:prstGeom>
          <a:solidFill>
            <a:srgbClr val="1C9770"/>
          </a:solidFill>
        </p:spPr>
        <p:txBody>
          <a:bodyPr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36245" y="5468660"/>
            <a:ext cx="1558290" cy="1947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Reset</a:t>
            </a:r>
            <a:endParaRPr lang="en-US" sz="2400" dirty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36245" y="5788104"/>
            <a:ext cx="6726912" cy="21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</a:t>
            </a:r>
            <a:r>
              <a:rPr lang="en-US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/reset</a:t>
            </a:r>
            <a:r>
              <a:rPr lang="en-US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function allows for clearing accumulated energy data.</a:t>
            </a:r>
            <a:endParaRPr lang="en-US" dirty="0">
              <a:solidFill>
                <a:srgbClr val="464646"/>
              </a:solidFill>
              <a:latin typeface="Inter Medium" panose="02000503000000020004" pitchFamily="34" charset="0"/>
              <a:ea typeface="Inter Medium" panose="02000503000000020004" pitchFamily="34" charset="-122"/>
              <a:cs typeface="Inter Medium" panose="02000503000000020004" pitchFamily="34" charset="-120"/>
            </a:endParaRPr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3250" y="1271270"/>
            <a:ext cx="4318635" cy="43186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575" y="7732395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918845"/>
            <a:ext cx="14154150" cy="639127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810" y="3961130"/>
            <a:ext cx="4146550" cy="4146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940"/>
            <a:ext cx="14630400" cy="14175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715770"/>
            <a:ext cx="7969250" cy="3823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20" y="2501265"/>
            <a:ext cx="9678035" cy="4912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865" y="7741920"/>
            <a:ext cx="2790825" cy="390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0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1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2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3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4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5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6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7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8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19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0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1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2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3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4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5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6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7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8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29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0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1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2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3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4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5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36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4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5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6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7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8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ags/tag9.xml><?xml version="1.0" encoding="utf-8"?>
<p:tagLst xmlns:p="http://schemas.openxmlformats.org/presentationml/2006/main">
  <p:tag name="KSO_WM_DIAGRAM_VIRTUALLY_FRAME" val="{&quot;height&quot;:433.94992125984254,&quot;left&quot;:50.1844094488189,&quot;top&quot;:163.3031496062992,&quot;width&quot;:1051.63125984251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5417</Words>
  <Application>WPS Presentation</Application>
  <PresentationFormat>On-screen Show (16:9)</PresentationFormat>
  <Paragraphs>230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SimSun</vt:lpstr>
      <vt:lpstr>Wingdings</vt:lpstr>
      <vt:lpstr>DM Sans Semi Bold</vt:lpstr>
      <vt:lpstr>DM Sans Semi Bold</vt:lpstr>
      <vt:lpstr>DM Sans Semi Bold</vt:lpstr>
      <vt:lpstr>Inter Medium</vt:lpstr>
      <vt:lpstr>Inter Medium</vt:lpstr>
      <vt:lpstr>Inter Medium</vt:lpstr>
      <vt:lpstr>DM Sans Light</vt:lpstr>
      <vt:lpstr>Segoe Print</vt:lpstr>
      <vt:lpstr>DM Sans Light</vt:lpstr>
      <vt:lpstr>DM Sans Light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Vinit Takate</cp:lastModifiedBy>
  <cp:revision>2</cp:revision>
  <dcterms:created xsi:type="dcterms:W3CDTF">2025-12-04T14:39:00Z</dcterms:created>
  <dcterms:modified xsi:type="dcterms:W3CDTF">2025-12-04T15:30:43Z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80BC8D4C29874012B426DBC780BEB4BA_12</vt:lpwstr>
  </property>
  <property fmtid="{D5CDD505-2E9C-101B-9397-08002B2CF9AE}" pid="3" name="KSOProductBuildVer">
    <vt:lpwstr>1033-12.2.0.23155</vt:lpwstr>
  </property>
</Properties>
</file>